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73" r:id="rId2"/>
    <p:sldId id="374" r:id="rId3"/>
    <p:sldId id="376" r:id="rId4"/>
    <p:sldId id="377" r:id="rId5"/>
    <p:sldId id="378" r:id="rId6"/>
    <p:sldId id="380" r:id="rId7"/>
    <p:sldId id="379" r:id="rId8"/>
    <p:sldId id="381" r:id="rId9"/>
    <p:sldId id="382" r:id="rId10"/>
    <p:sldId id="383" r:id="rId11"/>
    <p:sldId id="384" r:id="rId12"/>
    <p:sldId id="385" r:id="rId13"/>
    <p:sldId id="386" r:id="rId14"/>
    <p:sldId id="3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1C800D76-3C72-4CB3-9FC9-AADDB526D820}">
          <p14:sldIdLst>
            <p14:sldId id="373"/>
            <p14:sldId id="374"/>
            <p14:sldId id="376"/>
            <p14:sldId id="377"/>
            <p14:sldId id="378"/>
            <p14:sldId id="380"/>
            <p14:sldId id="379"/>
            <p14:sldId id="381"/>
            <p14:sldId id="382"/>
            <p14:sldId id="383"/>
            <p14:sldId id="384"/>
            <p14:sldId id="385"/>
            <p14:sldId id="386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962A8B"/>
    <a:srgbClr val="E62645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78" autoAdjust="0"/>
  </p:normalViewPr>
  <p:slideViewPr>
    <p:cSldViewPr showGuides="1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7/12/2020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[Presentation Title] | [Date]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7849A-F529-4CD5-AC55-05BB9FCEC1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etitions.codalab.org/competitions/27449" TargetMode="External"/><Relationship Id="rId2" Type="http://schemas.openxmlformats.org/officeDocument/2006/relationships/hyperlink" Target="https://zenodo.org/record/4298502#.X8UAts6Slyw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://www.global-wheat.com/2020/11/09/key-lessons-learned-from-global-wheat-kaggle-challeng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j.sciencemag.org/journals/plantphenomics/2020/3521852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c/global-wheat-detection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987-6E68-47E6-931F-15CD6EAC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Global Wheat Head Detection Challenge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1891B-CDDB-4FE8-9BA2-4CC0FB67B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Contact: Professor Scott Chapman</a:t>
            </a:r>
          </a:p>
          <a:p>
            <a:r>
              <a:rPr lang="en-AU" dirty="0"/>
              <a:t>UQ School of Agriculture and Food Sciences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7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2A80-395D-4385-9685-A39DA5A5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Pseudo Labelling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2D858-03DA-41CE-9647-B3F0D0CF31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5" name="Picture 4" descr="Pseudo Labeling | Semi Supervised Learning">
            <a:extLst>
              <a:ext uri="{FF2B5EF4-FFF2-40B4-BE49-F238E27FC236}">
                <a16:creationId xmlns:a16="http://schemas.microsoft.com/office/drawing/2014/main" id="{2C5B865B-7AAC-4D9B-BDB6-1150AC31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88" y="1690688"/>
            <a:ext cx="294742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0903-FDE3-4EE7-B98C-44228776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Time Augmentation &amp; Weighted boxes Fusion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D62-0E6F-4838-AC0D-3867E8A4AA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5" name="Picture 2" descr="Weighted Boxes Fusion: ensembling boxes for object detection models">
            <a:extLst>
              <a:ext uri="{FF2B5EF4-FFF2-40B4-BE49-F238E27FC236}">
                <a16:creationId xmlns:a16="http://schemas.microsoft.com/office/drawing/2014/main" id="{EAC0384F-D4A1-41B2-9AEF-A1D7C815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064" y="2375461"/>
            <a:ext cx="2448890" cy="23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st Time Augmentation (TTA) ... worth it? | Kaggle">
            <a:extLst>
              <a:ext uri="{FF2B5EF4-FFF2-40B4-BE49-F238E27FC236}">
                <a16:creationId xmlns:a16="http://schemas.microsoft.com/office/drawing/2014/main" id="{68B14D11-6BE8-461E-88E9-BC3ABC66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4" y="2173952"/>
            <a:ext cx="7086600" cy="387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 : en angle 2">
            <a:extLst>
              <a:ext uri="{FF2B5EF4-FFF2-40B4-BE49-F238E27FC236}">
                <a16:creationId xmlns:a16="http://schemas.microsoft.com/office/drawing/2014/main" id="{BE52A0E8-3CC5-4DC5-8D05-C359CE11D657}"/>
              </a:ext>
            </a:extLst>
          </p:cNvPr>
          <p:cNvCxnSpPr>
            <a:cxnSpLocks/>
          </p:cNvCxnSpPr>
          <p:nvPr/>
        </p:nvCxnSpPr>
        <p:spPr>
          <a:xfrm flipV="1">
            <a:off x="5831840" y="2739738"/>
            <a:ext cx="2699385" cy="9590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6">
            <a:extLst>
              <a:ext uri="{FF2B5EF4-FFF2-40B4-BE49-F238E27FC236}">
                <a16:creationId xmlns:a16="http://schemas.microsoft.com/office/drawing/2014/main" id="{F64E1D24-3A1E-48AA-A66D-201589B625A2}"/>
              </a:ext>
            </a:extLst>
          </p:cNvPr>
          <p:cNvSpPr txBox="1"/>
          <p:nvPr/>
        </p:nvSpPr>
        <p:spPr>
          <a:xfrm>
            <a:off x="8755064" y="1547751"/>
            <a:ext cx="288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Weighted</a:t>
            </a:r>
            <a:r>
              <a:rPr lang="fr-FR" b="1" dirty="0"/>
              <a:t> Boxes Fusion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64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DBCB-6636-4BBD-AB04-B8485861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Additional Methods to Test: GAN based Image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B6EAC-6BB7-40A4-9814-AED2F25409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11B13-4944-4B05-A549-2C25684B9699}"/>
              </a:ext>
            </a:extLst>
          </p:cNvPr>
          <p:cNvSpPr txBox="1">
            <a:spLocks/>
          </p:cNvSpPr>
          <p:nvPr/>
        </p:nvSpPr>
        <p:spPr>
          <a:xfrm>
            <a:off x="838200" y="161903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Use CycleGAN/CutGAN to generate synthetic images</a:t>
            </a:r>
          </a:p>
          <a:p>
            <a:r>
              <a:rPr lang="en-AU"/>
              <a:t>Augment images to alter illumination, background, colour</a:t>
            </a:r>
          </a:p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B7207-0FD7-417C-A9D5-C4A110C1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636982" y="3123040"/>
            <a:ext cx="6918036" cy="300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ADC3E0-6D49-4A22-8771-59DBFDBC145F}"/>
              </a:ext>
            </a:extLst>
          </p:cNvPr>
          <p:cNvSpPr txBox="1"/>
          <p:nvPr/>
        </p:nvSpPr>
        <p:spPr>
          <a:xfrm>
            <a:off x="1266825" y="6308208"/>
            <a:ext cx="986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Example: Using </a:t>
            </a:r>
            <a:r>
              <a:rPr lang="en-AU" dirty="0" err="1"/>
              <a:t>CutGAN</a:t>
            </a:r>
            <a:r>
              <a:rPr lang="en-AU" dirty="0"/>
              <a:t> to augment illumination settings and colour of sorghum heads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80061-740F-4B85-B26A-BE5FCF995CFD}"/>
              </a:ext>
            </a:extLst>
          </p:cNvPr>
          <p:cNvSpPr txBox="1"/>
          <p:nvPr/>
        </p:nvSpPr>
        <p:spPr>
          <a:xfrm>
            <a:off x="3886200" y="2753708"/>
            <a:ext cx="109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B96A7-4795-4129-9DCF-96656C6C8070}"/>
              </a:ext>
            </a:extLst>
          </p:cNvPr>
          <p:cNvSpPr txBox="1"/>
          <p:nvPr/>
        </p:nvSpPr>
        <p:spPr>
          <a:xfrm>
            <a:off x="7481887" y="2753708"/>
            <a:ext cx="1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Synthetic</a:t>
            </a:r>
          </a:p>
        </p:txBody>
      </p:sp>
    </p:spTree>
    <p:extLst>
      <p:ext uri="{BB962C8B-B14F-4D97-AF65-F5344CB8AC3E}">
        <p14:creationId xmlns:p14="http://schemas.microsoft.com/office/powerpoint/2010/main" val="1424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B174-7C09-4286-BE6F-21E0949F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Competition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852F2-39BE-4ED4-AEF5-E7223E17CE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E62106-E140-489C-AC80-77DB97E0A3F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Link to Dataset: </a:t>
            </a:r>
            <a:br>
              <a:rPr lang="en-AU"/>
            </a:br>
            <a:r>
              <a:rPr lang="en-AU" u="sng">
                <a:solidFill>
                  <a:schemeClr val="tx2"/>
                </a:solidFill>
                <a:hlinkClick r:id="rId2"/>
              </a:rPr>
              <a:t>https://zenodo.org/record/4298502#.X8UAts6Slyw</a:t>
            </a:r>
            <a:endParaRPr lang="en-AU" u="sng">
              <a:solidFill>
                <a:schemeClr val="tx2"/>
              </a:solidFill>
            </a:endParaRPr>
          </a:p>
          <a:p>
            <a:endParaRPr lang="en-AU" u="sng">
              <a:solidFill>
                <a:schemeClr val="tx2"/>
              </a:solidFill>
            </a:endParaRPr>
          </a:p>
          <a:p>
            <a:r>
              <a:rPr lang="en-AU"/>
              <a:t>Link to competition:</a:t>
            </a:r>
            <a:br>
              <a:rPr lang="en-AU"/>
            </a:br>
            <a:r>
              <a:rPr lang="en-AU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https://competitions.codalab.org/competitions/27449</a:t>
            </a:r>
            <a:endParaRPr lang="en-AU">
              <a:solidFill>
                <a:schemeClr val="accent1">
                  <a:lumMod val="75000"/>
                </a:schemeClr>
              </a:solidFill>
            </a:endParaRPr>
          </a:p>
          <a:p>
            <a:endParaRPr lang="en-AU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AU"/>
              <a:t> Kaggle Results:</a:t>
            </a:r>
            <a:br>
              <a:rPr lang="en-AU" u="sng">
                <a:solidFill>
                  <a:schemeClr val="tx2"/>
                </a:solidFill>
              </a:rPr>
            </a:br>
            <a:r>
              <a:rPr lang="en-AU" u="sng">
                <a:solidFill>
                  <a:srgbClr val="0070C0"/>
                </a:solidFill>
                <a:hlinkClick r:id="rId4"/>
              </a:rPr>
              <a:t>http://www.global-wheat.com/2020/11/09/key-lessons-learned-from-global-wheat-kaggle-challenge/</a:t>
            </a:r>
            <a:endParaRPr lang="en-AU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270-E748-472B-BDE1-634F1527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Thank you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5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C93CA3-EA77-498A-9B2F-FB686870F7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739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The global wheat head dataset is a collection of images of wheat plants captured with a wide range of ground-based cameras.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AC73C-63DE-47EF-A273-E703789DA5EC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91" y="2564904"/>
            <a:ext cx="8266583" cy="354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lobal Wheat">
            <a:extLst>
              <a:ext uri="{FF2B5EF4-FFF2-40B4-BE49-F238E27FC236}">
                <a16:creationId xmlns:a16="http://schemas.microsoft.com/office/drawing/2014/main" id="{E181E2F2-A188-4523-B951-8D6FE540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83" y="670865"/>
            <a:ext cx="48768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9BF77-CCB7-41CD-BF0A-EF18674A6CCA}"/>
              </a:ext>
            </a:extLst>
          </p:cNvPr>
          <p:cNvSpPr txBox="1"/>
          <p:nvPr/>
        </p:nvSpPr>
        <p:spPr>
          <a:xfrm flipH="1">
            <a:off x="2855640" y="6228694"/>
            <a:ext cx="729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  <a:hlinkClick r:id="rId4"/>
              </a:rPr>
              <a:t>https://spj.sciencemag.org/journals/plantphenomics/2020/3521852/</a:t>
            </a:r>
            <a:endParaRPr lang="en-US" dirty="0">
              <a:cs typeface="Calibri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8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18CAA-600F-4A2C-9C91-25E5B0B16D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2208" y="908720"/>
            <a:ext cx="10801350" cy="1008112"/>
          </a:xfrm>
        </p:spPr>
        <p:txBody>
          <a:bodyPr/>
          <a:lstStyle/>
          <a:p>
            <a:r>
              <a:rPr lang="en-US" sz="1800" dirty="0">
                <a:cs typeface="Calibri" panose="020F0502020204030204"/>
              </a:rPr>
              <a:t>The dataset contains images with a wide range of illumination conditions and backgrounds, in addition to, variability in head sizes orientation and view directions.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6EA-FECA-428C-8244-07FEF12389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pic>
        <p:nvPicPr>
          <p:cNvPr id="6" name="Picture 5" descr="A picture containing photo, different, green, broccoli&#10;&#10;Description automatically generated">
            <a:extLst>
              <a:ext uri="{FF2B5EF4-FFF2-40B4-BE49-F238E27FC236}">
                <a16:creationId xmlns:a16="http://schemas.microsoft.com/office/drawing/2014/main" id="{6D1327A9-C1C1-4AB5-9D00-16905B2DA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9" t="8570" r="1" b="522"/>
          <a:stretch/>
        </p:blipFill>
        <p:spPr>
          <a:xfrm>
            <a:off x="1847528" y="1894392"/>
            <a:ext cx="8112224" cy="39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530B4-BD42-4E7A-B859-24970C1FAA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3392" y="1268760"/>
            <a:ext cx="10945216" cy="1152723"/>
          </a:xfrm>
        </p:spPr>
        <p:txBody>
          <a:bodyPr/>
          <a:lstStyle/>
          <a:p>
            <a:pPr algn="ctr"/>
            <a:endParaRPr lang="en-US" b="1" dirty="0">
              <a:cs typeface="Calibri"/>
            </a:endParaRPr>
          </a:p>
          <a:p>
            <a:r>
              <a:rPr lang="en-US" sz="1800" dirty="0">
                <a:cs typeface="Calibri"/>
              </a:rPr>
              <a:t>Training Set: Images from Europe and North America</a:t>
            </a:r>
          </a:p>
          <a:p>
            <a:r>
              <a:rPr lang="en-US" dirty="0">
                <a:cs typeface="Calibri"/>
              </a:rPr>
              <a:t>Testing Set: Images from Australia, Japan and China</a:t>
            </a:r>
            <a:endParaRPr lang="en-US" sz="1800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AC9FA-A6F1-4453-A6AA-D95DA7B239A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8" name="Picture 5" descr="Diagram&#10;&#10;Description automatically generated">
            <a:extLst>
              <a:ext uri="{FF2B5EF4-FFF2-40B4-BE49-F238E27FC236}">
                <a16:creationId xmlns:a16="http://schemas.microsoft.com/office/drawing/2014/main" id="{A52D036C-D6F0-45A6-855C-292FB2A1B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3" r="-1" b="5168"/>
          <a:stretch/>
        </p:blipFill>
        <p:spPr>
          <a:xfrm>
            <a:off x="19736" y="2348879"/>
            <a:ext cx="11548872" cy="4176579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AEBB4A48-233B-4C87-9841-545D7429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Training and Testing Set</a:t>
            </a:r>
          </a:p>
        </p:txBody>
      </p:sp>
    </p:spTree>
    <p:extLst>
      <p:ext uri="{BB962C8B-B14F-4D97-AF65-F5344CB8AC3E}">
        <p14:creationId xmlns:p14="http://schemas.microsoft.com/office/powerpoint/2010/main" val="208071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592395-ED86-44A2-9A18-2A86AEEE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Kaggle Competition – July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80B5C-42B3-49AD-BAE9-CC9AF51A9FA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547E87-4512-45FF-8979-330067610CFD}"/>
              </a:ext>
            </a:extLst>
          </p:cNvPr>
          <p:cNvSpPr txBox="1">
            <a:spLocks/>
          </p:cNvSpPr>
          <p:nvPr/>
        </p:nvSpPr>
        <p:spPr>
          <a:xfrm>
            <a:off x="838200" y="1754994"/>
            <a:ext cx="10515600" cy="469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2000" dirty="0">
                <a:cs typeface="Calibri" panose="020F0502020204030204"/>
              </a:rPr>
              <a:t>Link: </a:t>
            </a:r>
            <a:r>
              <a:rPr lang="da-DK" sz="2000" u="sng" dirty="0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https://www.kaggle.com/c/global-wheat-detection/</a:t>
            </a:r>
            <a:r>
              <a:rPr lang="da-DK" sz="2000" u="sng" dirty="0">
                <a:solidFill>
                  <a:schemeClr val="accent1"/>
                </a:solidFill>
                <a:cs typeface="Calibri" panose="020F0502020204030204"/>
              </a:rPr>
              <a:t> </a:t>
            </a:r>
            <a:endParaRPr lang="da-DK" sz="2000" u="sng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D2FE27-6045-4582-939C-58377A1E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24050"/>
            <a:ext cx="7344816" cy="43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7C140-9CAF-4EA2-9F68-F8217D3F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Kaggle competition Results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9AD03E75-8F7D-4513-94A2-6BD7155E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6" y="2193694"/>
            <a:ext cx="10888327" cy="28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681D0C-1783-4E69-9024-B4E67782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7FF157-24DA-4FD7-84AF-655D457F0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Extend upon results from Kaggle competition and improve model performance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76A30-B31C-4D22-BBE1-43A38A630E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4663" y="6519863"/>
            <a:ext cx="287337" cy="239712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48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D688-0819-497E-9E61-F5182427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Winning Solutions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E48BCF-D280-4928-B558-FF88AA1463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Data Augmentation (Mosaic Augmentation)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Pseudo Labelling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Test-Time Augmentation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09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F9AF-89D3-47E2-BE46-DFDA7ACE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Mosaic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EBDF8-CA70-4CE2-B437-C1B03036DA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pic>
        <p:nvPicPr>
          <p:cNvPr id="5" name="Image 2">
            <a:extLst>
              <a:ext uri="{FF2B5EF4-FFF2-40B4-BE49-F238E27FC236}">
                <a16:creationId xmlns:a16="http://schemas.microsoft.com/office/drawing/2014/main" id="{4C61D1DA-6AF3-4F3B-AD6B-443FB527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69" y="1931743"/>
            <a:ext cx="599206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UQ PowerPoint Template v4</Template>
  <TotalTime>88</TotalTime>
  <Words>267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University of Queensland</vt:lpstr>
      <vt:lpstr>Global Wheat Head Detection Challenge</vt:lpstr>
      <vt:lpstr>PowerPoint Presentation</vt:lpstr>
      <vt:lpstr>PowerPoint Presentation</vt:lpstr>
      <vt:lpstr>Training and Testing Set</vt:lpstr>
      <vt:lpstr>Kaggle Competition – July 2020</vt:lpstr>
      <vt:lpstr>Kaggle competition Results</vt:lpstr>
      <vt:lpstr>OBJECTIVE:</vt:lpstr>
      <vt:lpstr>Winning Solutions</vt:lpstr>
      <vt:lpstr>Mosaic Augmentation</vt:lpstr>
      <vt:lpstr>Pseudo Labelling</vt:lpstr>
      <vt:lpstr>Test Time Augmentation &amp; Weighted boxes Fusion</vt:lpstr>
      <vt:lpstr>Additional Methods to Test: GAN based Image Augmentation</vt:lpstr>
      <vt:lpstr>Competition Details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Rebekah</dc:creator>
  <cp:lastModifiedBy>Chrisbin James</cp:lastModifiedBy>
  <cp:revision>19</cp:revision>
  <dcterms:created xsi:type="dcterms:W3CDTF">2018-09-28T01:38:30Z</dcterms:created>
  <dcterms:modified xsi:type="dcterms:W3CDTF">2020-12-07T06:59:45Z</dcterms:modified>
</cp:coreProperties>
</file>